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A7B90D-3724-4A4E-AAAD-E1737C8524F8}">
  <a:tblStyle styleId="{EAA7B90D-3724-4A4E-AAAD-E1737C8524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c35822ec3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c35822ec3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c35822ec3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c35822ec3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bc3b8061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bc3b8061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c35822ec3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c35822ec3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c35822ec3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c35822ec3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bc3b806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bc3b806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c35822ec3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c35822ec3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c35822ec3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c35822ec3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37925" y="347100"/>
            <a:ext cx="5604900" cy="25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88" b="1" i="1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Имена прилагательные женского рода</a:t>
            </a:r>
            <a:r>
              <a:rPr lang="ru" b="1" i="1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1" i="1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31350" y="4035350"/>
            <a:ext cx="3632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1" y="78900"/>
            <a:ext cx="4233551" cy="481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425" y="2994775"/>
            <a:ext cx="5464576" cy="194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80300" y="192575"/>
            <a:ext cx="8520600" cy="572700"/>
          </a:xfrm>
          <a:prstGeom prst="rect">
            <a:avLst/>
          </a:prstGeom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2781"/>
              <a:buNone/>
            </a:pPr>
            <a:r>
              <a:rPr lang="ru" sz="3020" b="1" i="1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Тема “Состав слова”</a:t>
            </a:r>
            <a:endParaRPr sz="3020" b="1" i="1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64" name="Google Shape;64;p14"/>
          <p:cNvGraphicFramePr/>
          <p:nvPr/>
        </p:nvGraphicFramePr>
        <p:xfrm>
          <a:off x="848125" y="986250"/>
          <a:ext cx="4769825" cy="3748830"/>
        </p:xfrm>
        <a:graphic>
          <a:graphicData uri="http://schemas.openxmlformats.org/drawingml/2006/table">
            <a:tbl>
              <a:tblPr>
                <a:noFill/>
                <a:tableStyleId>{EAA7B90D-3724-4A4E-AAAD-E1737C8524F8}</a:tableStyleId>
              </a:tblPr>
              <a:tblGrid>
                <a:gridCol w="476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b="1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Части речи</a:t>
                      </a:r>
                      <a:endParaRPr sz="2400" b="1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300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1. Приставка</a:t>
                      </a:r>
                      <a:endParaRPr sz="2300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300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2. Корень</a:t>
                      </a:r>
                      <a:endParaRPr sz="2300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300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3. Суффикс</a:t>
                      </a:r>
                      <a:endParaRPr sz="2300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300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4. Окончание</a:t>
                      </a:r>
                      <a:endParaRPr sz="2300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300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5. Прилагательное</a:t>
                      </a:r>
                      <a:endParaRPr sz="2300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300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6. Основа слова</a:t>
                      </a:r>
                      <a:endParaRPr sz="2300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1" y="78900"/>
            <a:ext cx="4233551" cy="481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299775"/>
            <a:ext cx="85206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11" b="1" i="1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Проверь себя по эталону:</a:t>
            </a:r>
            <a:endParaRPr sz="3011" b="1" i="1">
              <a:solidFill>
                <a:srgbClr val="0B539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88950" y="1278675"/>
            <a:ext cx="8366100" cy="33600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00">
                <a:solidFill>
                  <a:srgbClr val="073763"/>
                </a:solidFill>
                <a:highlight>
                  <a:srgbClr val="EFEFEF"/>
                </a:highlight>
                <a:latin typeface="Georgia"/>
                <a:ea typeface="Georgia"/>
                <a:cs typeface="Georgia"/>
                <a:sym typeface="Georgia"/>
              </a:rPr>
              <a:t>       Имя прилагательное – часть речи, отвечает на вопросы </a:t>
            </a:r>
            <a:r>
              <a:rPr lang="ru" sz="2500" i="1">
                <a:solidFill>
                  <a:srgbClr val="073763"/>
                </a:solidFill>
                <a:highlight>
                  <a:srgbClr val="EFEFEF"/>
                </a:highlight>
                <a:latin typeface="Georgia"/>
                <a:ea typeface="Georgia"/>
                <a:cs typeface="Georgia"/>
                <a:sym typeface="Georgia"/>
              </a:rPr>
              <a:t>какой? каков? какая? какова? какое? каково? какие? каковы?</a:t>
            </a:r>
            <a:r>
              <a:rPr lang="ru" sz="2500">
                <a:solidFill>
                  <a:srgbClr val="073763"/>
                </a:solidFill>
                <a:highlight>
                  <a:srgbClr val="EFEFEF"/>
                </a:highlight>
                <a:latin typeface="Georgia"/>
                <a:ea typeface="Georgia"/>
                <a:cs typeface="Georgia"/>
                <a:sym typeface="Georgia"/>
              </a:rPr>
              <a:t>  В начальной форме обозначает признак предмета. Бывают по форме полные – </a:t>
            </a:r>
            <a:r>
              <a:rPr lang="ru" sz="2500" i="1">
                <a:solidFill>
                  <a:srgbClr val="073763"/>
                </a:solidFill>
                <a:highlight>
                  <a:srgbClr val="EFEFEF"/>
                </a:highlight>
                <a:latin typeface="Georgia"/>
                <a:ea typeface="Georgia"/>
                <a:cs typeface="Georgia"/>
                <a:sym typeface="Georgia"/>
              </a:rPr>
              <a:t>красивый</a:t>
            </a:r>
            <a:r>
              <a:rPr lang="ru" sz="2500">
                <a:solidFill>
                  <a:srgbClr val="073763"/>
                </a:solidFill>
                <a:highlight>
                  <a:srgbClr val="EFEFEF"/>
                </a:highlight>
                <a:latin typeface="Georgia"/>
                <a:ea typeface="Georgia"/>
                <a:cs typeface="Georgia"/>
                <a:sym typeface="Georgia"/>
              </a:rPr>
              <a:t>, и краткие – </a:t>
            </a:r>
            <a:r>
              <a:rPr lang="ru" sz="2500" i="1">
                <a:solidFill>
                  <a:srgbClr val="073763"/>
                </a:solidFill>
                <a:highlight>
                  <a:srgbClr val="EFEFEF"/>
                </a:highlight>
                <a:latin typeface="Georgia"/>
                <a:ea typeface="Georgia"/>
                <a:cs typeface="Georgia"/>
                <a:sym typeface="Georgia"/>
              </a:rPr>
              <a:t>красив</a:t>
            </a:r>
            <a:r>
              <a:rPr lang="ru" sz="2500">
                <a:solidFill>
                  <a:srgbClr val="073763"/>
                </a:solidFill>
                <a:highlight>
                  <a:srgbClr val="EFEFEF"/>
                </a:highlight>
                <a:latin typeface="Georgia"/>
                <a:ea typeface="Georgia"/>
                <a:cs typeface="Georgia"/>
                <a:sym typeface="Georgia"/>
              </a:rPr>
              <a:t>. Имена прилагательные делают нашу речь более выразительной, яркой и точной. Изменяются по родам, числам и падежам.</a:t>
            </a:r>
            <a:endParaRPr sz="2500">
              <a:solidFill>
                <a:srgbClr val="073763"/>
              </a:solidFill>
              <a:highlight>
                <a:srgbClr val="EFEFE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5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72900"/>
            <a:ext cx="8520601" cy="442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375" y="750000"/>
            <a:ext cx="1376498" cy="205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1745700" y="291938"/>
            <a:ext cx="7086600" cy="10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2604" b="1" i="1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В туманном свете осеннего утра виднелась река.</a:t>
            </a:r>
            <a:endParaRPr sz="2604" b="1" i="1">
              <a:solidFill>
                <a:srgbClr val="0B539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2604" b="1" i="1">
              <a:solidFill>
                <a:srgbClr val="0B539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530425"/>
            <a:ext cx="8520600" cy="32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86" name="Google Shape;86;p17"/>
          <p:cNvGraphicFramePr/>
          <p:nvPr/>
        </p:nvGraphicFramePr>
        <p:xfrm>
          <a:off x="408150" y="1530450"/>
          <a:ext cx="8424150" cy="3190550"/>
        </p:xfrm>
        <a:graphic>
          <a:graphicData uri="http://schemas.openxmlformats.org/drawingml/2006/table">
            <a:tbl>
              <a:tblPr>
                <a:noFill/>
                <a:tableStyleId>{EAA7B90D-3724-4A4E-AAAD-E1737C8524F8}</a:tableStyleId>
              </a:tblPr>
              <a:tblGrid>
                <a:gridCol w="280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7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 b="1" i="1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Имя существительное</a:t>
                      </a:r>
                      <a:endParaRPr sz="2000" b="1" i="1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 b="1" i="1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Имя прилагательное</a:t>
                      </a:r>
                      <a:endParaRPr sz="2000" b="1" i="1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500" b="1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М.р., ед.ч., П.п</a:t>
                      </a:r>
                      <a:endParaRPr sz="2500" b="1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500" b="1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Ж.р., ед.ч., И.п.</a:t>
                      </a:r>
                      <a:endParaRPr sz="2500" b="1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500" b="1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С.р., ед.ч., Р.п</a:t>
                      </a:r>
                      <a:endParaRPr sz="2500" b="1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2026" y="2571750"/>
            <a:ext cx="1235448" cy="243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717" y="122350"/>
            <a:ext cx="1061657" cy="14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1920425" y="445025"/>
            <a:ext cx="6594000" cy="12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2560" b="1" i="1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В туманном свете осеннего утра виднелась река.</a:t>
            </a:r>
            <a:endParaRPr sz="2560" b="1" i="1">
              <a:solidFill>
                <a:srgbClr val="0B539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29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703975"/>
            <a:ext cx="8520600" cy="28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95" name="Google Shape;95;p18"/>
          <p:cNvGraphicFramePr/>
          <p:nvPr/>
        </p:nvGraphicFramePr>
        <p:xfrm>
          <a:off x="311700" y="1619250"/>
          <a:ext cx="8520600" cy="3108840"/>
        </p:xfrm>
        <a:graphic>
          <a:graphicData uri="http://schemas.openxmlformats.org/drawingml/2006/table">
            <a:tbl>
              <a:tblPr>
                <a:noFill/>
                <a:tableStyleId>{EAA7B90D-3724-4A4E-AAAD-E1737C8524F8}</a:tableStyleId>
              </a:tblPr>
              <a:tblGrid>
                <a:gridCol w="282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 b="1" i="1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Имя существительное</a:t>
                      </a:r>
                      <a:endParaRPr sz="2000" b="1" i="1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 b="1" i="1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Имя прилагательное</a:t>
                      </a:r>
                      <a:endParaRPr sz="2000" b="1" i="1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500" b="1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М.р., ед.ч., П.п</a:t>
                      </a:r>
                      <a:endParaRPr sz="2500" b="1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300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в свете</a:t>
                      </a:r>
                      <a:endParaRPr sz="3300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300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туманном</a:t>
                      </a:r>
                      <a:endParaRPr sz="3300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500" b="1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Ж.р., ед.ч., И.п.</a:t>
                      </a:r>
                      <a:endParaRPr sz="2500" b="1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300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река</a:t>
                      </a:r>
                      <a:endParaRPr sz="3300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300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500" b="1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С.р., ед.ч., Р.п</a:t>
                      </a:r>
                      <a:endParaRPr sz="2500" b="1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300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утра</a:t>
                      </a:r>
                      <a:endParaRPr sz="3300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3300">
                          <a:solidFill>
                            <a:srgbClr val="0B539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осеннего</a:t>
                      </a:r>
                      <a:endParaRPr sz="3300">
                        <a:solidFill>
                          <a:srgbClr val="0B539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92" y="117175"/>
            <a:ext cx="1061657" cy="14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0500"/>
            <a:ext cx="664155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25" y="1435750"/>
            <a:ext cx="2920825" cy="35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2280" b="1">
                <a:solidFill>
                  <a:srgbClr val="0B5394"/>
                </a:solidFill>
                <a:highlight>
                  <a:srgbClr val="00FF00"/>
                </a:highlight>
                <a:latin typeface="Georgia"/>
                <a:ea typeface="Georgia"/>
                <a:cs typeface="Georgia"/>
                <a:sym typeface="Georgia"/>
              </a:rPr>
              <a:t>4. Вставь окончания прилагательных, определи род.</a:t>
            </a:r>
            <a:endParaRPr sz="2280" b="1">
              <a:solidFill>
                <a:srgbClr val="0B5394"/>
              </a:solidFill>
              <a:highlight>
                <a:srgbClr val="00FF00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2520"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052550"/>
            <a:ext cx="4468800" cy="26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1D1B11"/>
                </a:solidFill>
                <a:latin typeface="Georgia"/>
                <a:ea typeface="Georgia"/>
                <a:cs typeface="Georgia"/>
                <a:sym typeface="Georgia"/>
              </a:rPr>
              <a:t>Балтийск___  море образовалось там, где раньше был ледник. Земн___  кора прогнулась под огромн___, многотонн___  массой льда, а после, когда ледник начал таять, глубок___  впадину заполнили потоки ледян___  воды. Тогда в водах Балтики плавали айсберги!</a:t>
            </a:r>
            <a:endParaRPr>
              <a:solidFill>
                <a:srgbClr val="1D1B1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500" y="1072926"/>
            <a:ext cx="4051675" cy="24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311700" y="3644550"/>
            <a:ext cx="86973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1D1B11"/>
                </a:solidFill>
                <a:latin typeface="Georgia"/>
                <a:ea typeface="Georgia"/>
                <a:cs typeface="Georgia"/>
                <a:sym typeface="Georgia"/>
              </a:rPr>
              <a:t>В древнерусских летописях авторы называли Балтийск___  море Варяжск___  морем. В немецк___  языке и шведск___  языке оно называется Восточн___  морем, а у эстонцев Западным – из-за географическ____ положения.</a:t>
            </a:r>
            <a:endParaRPr sz="1800">
              <a:solidFill>
                <a:srgbClr val="1D1B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845100"/>
            <a:ext cx="1029050" cy="17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550600" y="167850"/>
            <a:ext cx="7574100" cy="4807800"/>
          </a:xfrm>
          <a:prstGeom prst="cloudCallout">
            <a:avLst>
              <a:gd name="adj1" fmla="val -52659"/>
              <a:gd name="adj2" fmla="val 49301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            </a:t>
            </a:r>
            <a:r>
              <a:rPr lang="ru" sz="3000" i="1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Домашнее задание:</a:t>
            </a:r>
            <a:endParaRPr sz="3000" i="1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i="1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               учебник с.29</a:t>
            </a:r>
            <a:endParaRPr sz="3000" i="1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i="1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             упражнение 59</a:t>
            </a:r>
            <a:endParaRPr sz="3000" i="1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825" y="1436950"/>
            <a:ext cx="3204175" cy="32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581798"/>
            <a:ext cx="1810150" cy="313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Экран (16:9)</PresentationFormat>
  <Paragraphs>34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Georgia</vt:lpstr>
      <vt:lpstr>Simple Light</vt:lpstr>
      <vt:lpstr>Имена прилагательные женского рода </vt:lpstr>
      <vt:lpstr>Тема “Состав слова”</vt:lpstr>
      <vt:lpstr>Проверь себя по эталону:</vt:lpstr>
      <vt:lpstr>Презентация PowerPoint</vt:lpstr>
      <vt:lpstr>В туманном свете осеннего утра виднелась река. </vt:lpstr>
      <vt:lpstr>В туманном свете осеннего утра виднелась река. </vt:lpstr>
      <vt:lpstr>Презентация PowerPoint</vt:lpstr>
      <vt:lpstr>4. Вставь окончания прилагательных, определи род.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«Имена прилагательные женского рода».</dc:title>
  <cp:keywords>Презентация «Имена прилагательные женского рода».</cp:keywords>
  <cp:lastModifiedBy>ProjectSoft</cp:lastModifiedBy>
  <cp:revision>1</cp:revision>
  <dcterms:modified xsi:type="dcterms:W3CDTF">2025-03-05T10:30:55Z</dcterms:modified>
  <cp:category>Презентация «Имена прилагательные женского рода».</cp:category>
</cp:coreProperties>
</file>