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63" r:id="rId2"/>
    <p:sldId id="270" r:id="rId3"/>
    <p:sldId id="261" r:id="rId4"/>
    <p:sldId id="271" r:id="rId5"/>
    <p:sldId id="291" r:id="rId6"/>
    <p:sldId id="272" r:id="rId7"/>
    <p:sldId id="282" r:id="rId8"/>
    <p:sldId id="278" r:id="rId9"/>
    <p:sldId id="273" r:id="rId10"/>
    <p:sldId id="274" r:id="rId11"/>
    <p:sldId id="275" r:id="rId12"/>
    <p:sldId id="280" r:id="rId13"/>
    <p:sldId id="292" r:id="rId14"/>
    <p:sldId id="29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2339" autoAdjust="0"/>
  </p:normalViewPr>
  <p:slideViewPr>
    <p:cSldViewPr snapToGrid="0">
      <p:cViewPr varScale="1">
        <p:scale>
          <a:sx n="104" d="100"/>
          <a:sy n="104" d="100"/>
        </p:scale>
        <p:origin x="87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2482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0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9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200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1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2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3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4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5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6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7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0T18:32:43.198"/>
    </inkml:context>
    <inkml:brush xml:id="br0">
      <inkml:brushProperty name="width" value="0.07938" units="cm"/>
      <inkml:brushProperty name="height" value="0.07938" units="cm"/>
      <inkml:brushProperty name="color" value="#F4B183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57919-C7D7-4537-BCAC-367CC8CB5EC2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7E8C8-C7EE-4DAB-BFCD-E6E8BCF51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75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7E8C8-C7EE-4DAB-BFCD-E6E8BCF519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7E8C8-C7EE-4DAB-BFCD-E6E8BCF519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0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39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26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7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4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6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5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6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0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00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6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F7299-A1B4-4EB1-8E62-242CA022057F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1C83B-BB1C-4BEA-A20E-48C50F61D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6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xford.ru/wiki/literatura/epithet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xford.ru/wiki/literatura/epithet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image" Target="../media/image3.png"/><Relationship Id="rId21" Type="http://schemas.openxmlformats.org/officeDocument/2006/relationships/customXml" Target="../ink/ink11.xml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customXml" Target="../ink/ink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customXml" Target="../ink/ink8.xml"/><Relationship Id="rId10" Type="http://schemas.openxmlformats.org/officeDocument/2006/relationships/customXml" Target="../ink/ink5.xml"/><Relationship Id="rId19" Type="http://schemas.openxmlformats.org/officeDocument/2006/relationships/customXml" Target="../ink/ink10.xml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69A5D2-5C48-4F9F-9ED8-DB76F2FFC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85" y="2572984"/>
            <a:ext cx="6361469" cy="4240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4FE737-CA8C-4C3B-983D-AB3F3331D32B}"/>
              </a:ext>
            </a:extLst>
          </p:cNvPr>
          <p:cNvSpPr txBox="1"/>
          <p:nvPr/>
        </p:nvSpPr>
        <p:spPr>
          <a:xfrm>
            <a:off x="373625" y="510881"/>
            <a:ext cx="114644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«Наука дает человеку всевозрастающую власть над внешним миром, литература помогает ему приводить в порядок мир внутренний» </a:t>
            </a:r>
          </a:p>
          <a:p>
            <a:pPr algn="r"/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 Моруа </a:t>
            </a:r>
            <a:r>
              <a:rPr lang="ru-RU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(выдающийся французский писатель)</a:t>
            </a:r>
            <a:endParaRPr lang="ru-RU" sz="3200" dirty="0"/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205C02B0-5A59-477E-9EE9-7B47010D3036}"/>
              </a:ext>
            </a:extLst>
          </p:cNvPr>
          <p:cNvSpPr/>
          <p:nvPr/>
        </p:nvSpPr>
        <p:spPr>
          <a:xfrm>
            <a:off x="7934632" y="2593259"/>
            <a:ext cx="3637935" cy="1439180"/>
          </a:xfrm>
          <a:prstGeom prst="wedgeRoundRectCallout">
            <a:avLst>
              <a:gd name="adj1" fmla="val -88523"/>
              <a:gd name="adj2" fmla="val -53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Продуктивным, творческим, …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45CE2414-78EF-4E77-8537-9B0CEE8DF5BC}"/>
              </a:ext>
            </a:extLst>
          </p:cNvPr>
          <p:cNvSpPr/>
          <p:nvPr/>
        </p:nvSpPr>
        <p:spPr>
          <a:xfrm>
            <a:off x="7204580" y="4285017"/>
            <a:ext cx="4505639" cy="2161272"/>
          </a:xfrm>
          <a:prstGeom prst="wedgeRoundRectCallout">
            <a:avLst>
              <a:gd name="adj1" fmla="val -67469"/>
              <a:gd name="adj2" fmla="val -554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интонация, поэт, темп, композиция, строфа, рифма </a:t>
            </a:r>
          </a:p>
        </p:txBody>
      </p:sp>
    </p:spTree>
    <p:extLst>
      <p:ext uri="{BB962C8B-B14F-4D97-AF65-F5344CB8AC3E}">
        <p14:creationId xmlns:p14="http://schemas.microsoft.com/office/powerpoint/2010/main" val="3893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A05233E-B696-41AA-AAC0-97F7A488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6" y="146050"/>
            <a:ext cx="9909663" cy="66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BB90F-EC63-4CA6-B481-6CDE78D79F13}"/>
              </a:ext>
            </a:extLst>
          </p:cNvPr>
          <p:cNvSpPr txBox="1"/>
          <p:nvPr/>
        </p:nvSpPr>
        <p:spPr>
          <a:xfrm>
            <a:off x="1178394" y="1031637"/>
            <a:ext cx="3006641" cy="41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Белеет парус одинокой</a:t>
            </a:r>
            <a:endParaRPr lang="ru-RU" sz="20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EC4C7C5C-1AE5-41F1-BC62-AC64B49AEB11}"/>
              </a:ext>
            </a:extLst>
          </p:cNvPr>
          <p:cNvSpPr/>
          <p:nvPr/>
        </p:nvSpPr>
        <p:spPr>
          <a:xfrm>
            <a:off x="5561552" y="892255"/>
            <a:ext cx="6451043" cy="1628986"/>
          </a:xfrm>
          <a:prstGeom prst="wedgeRoundRectCallout">
            <a:avLst>
              <a:gd name="adj1" fmla="val 974"/>
              <a:gd name="adj2" fmla="val -658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650"/>
              </a:lnSpc>
              <a:spcAft>
                <a:spcPts val="80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Одну строку стихотворного произведения называют – </a:t>
            </a:r>
            <a:r>
              <a:rPr lang="ru-RU" sz="2000" b="1" u="sng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(греческое происхождение). Каждый стих, объединяясь с другими </a:t>
            </a:r>
            <a:r>
              <a:rPr lang="ru-RU" sz="2000" b="1" u="sng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строками-стихами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составляют группу (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строфу)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Эти группы (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строфы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повторяются, образуют стихотворение.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151D4-D45B-4123-94D3-6F411E74C2A0}"/>
              </a:ext>
            </a:extLst>
          </p:cNvPr>
          <p:cNvSpPr txBox="1"/>
          <p:nvPr/>
        </p:nvSpPr>
        <p:spPr>
          <a:xfrm>
            <a:off x="6096000" y="303796"/>
            <a:ext cx="1587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СТРОФА́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545FC-10EF-4C5F-B905-492180D32914}"/>
              </a:ext>
            </a:extLst>
          </p:cNvPr>
          <p:cNvSpPr txBox="1"/>
          <p:nvPr/>
        </p:nvSpPr>
        <p:spPr>
          <a:xfrm>
            <a:off x="1178394" y="1408477"/>
            <a:ext cx="3077564" cy="41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В тумане моря голубом!..</a:t>
            </a:r>
            <a:endParaRPr lang="ru-RU" sz="20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E13E7-41A4-4948-9978-93D8A23BACDE}"/>
              </a:ext>
            </a:extLst>
          </p:cNvPr>
          <p:cNvSpPr txBox="1"/>
          <p:nvPr/>
        </p:nvSpPr>
        <p:spPr>
          <a:xfrm>
            <a:off x="1178394" y="1808587"/>
            <a:ext cx="3682946" cy="41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Что ищет он в стране далекой?</a:t>
            </a:r>
            <a:endParaRPr lang="ru-RU" sz="2000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A0E51D-686C-430F-8980-6B997FB4A0F2}"/>
              </a:ext>
            </a:extLst>
          </p:cNvPr>
          <p:cNvSpPr txBox="1"/>
          <p:nvPr/>
        </p:nvSpPr>
        <p:spPr>
          <a:xfrm>
            <a:off x="1178394" y="2219500"/>
            <a:ext cx="3682946" cy="41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Что кинул он в краю родном?..</a:t>
            </a:r>
            <a:endParaRPr lang="ru-RU" sz="2000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3B51F-049D-47E6-A3EB-8DF2F53EAFCB}"/>
              </a:ext>
            </a:extLst>
          </p:cNvPr>
          <p:cNvSpPr txBox="1"/>
          <p:nvPr/>
        </p:nvSpPr>
        <p:spPr>
          <a:xfrm>
            <a:off x="1148024" y="2819406"/>
            <a:ext cx="3652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Играют волны — ветер свищет,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мачта гнется и </a:t>
            </a:r>
            <a:r>
              <a:rPr lang="ru-RU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скрыпит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Увы! он </a:t>
            </a:r>
            <a:r>
              <a:rPr lang="ru-RU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ищет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от </a:t>
            </a:r>
            <a:r>
              <a:rPr lang="ru-RU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бежит!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C9EB7-DF12-4CF4-834D-16909CBBFC9A}"/>
              </a:ext>
            </a:extLst>
          </p:cNvPr>
          <p:cNvSpPr txBox="1"/>
          <p:nvPr/>
        </p:nvSpPr>
        <p:spPr>
          <a:xfrm>
            <a:off x="1148024" y="4332971"/>
            <a:ext cx="3652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ним струя светлей лазури,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ним луч солнца золотой…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он, мятежный, просит бури,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в бурях есть покой!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1FB720-74A6-405B-832F-2ED899158F7B}"/>
              </a:ext>
            </a:extLst>
          </p:cNvPr>
          <p:cNvSpPr txBox="1"/>
          <p:nvPr/>
        </p:nvSpPr>
        <p:spPr>
          <a:xfrm>
            <a:off x="2257635" y="513121"/>
            <a:ext cx="1198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Парус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6C4230E8-FFA2-427B-B408-2A374D727772}"/>
              </a:ext>
            </a:extLst>
          </p:cNvPr>
          <p:cNvSpPr/>
          <p:nvPr/>
        </p:nvSpPr>
        <p:spPr>
          <a:xfrm>
            <a:off x="6430297" y="4994690"/>
            <a:ext cx="5582298" cy="1723550"/>
          </a:xfrm>
          <a:prstGeom prst="wedgeRoundRectCallout">
            <a:avLst>
              <a:gd name="adj1" fmla="val 349"/>
              <a:gd name="adj2" fmla="val -954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4000" spc="-55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Композиция</a:t>
            </a:r>
            <a:endParaRPr lang="ru-RU" sz="16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«Парус» представляет из себя три строфы, по 4 строки в каждой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C5335-8BD7-48D4-98E5-D69FDFAE342B}"/>
              </a:ext>
            </a:extLst>
          </p:cNvPr>
          <p:cNvSpPr txBox="1"/>
          <p:nvPr/>
        </p:nvSpPr>
        <p:spPr>
          <a:xfrm>
            <a:off x="5728947" y="2567225"/>
            <a:ext cx="405415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строфы</a:t>
            </a:r>
          </a:p>
          <a:p>
            <a:pPr marL="457200" indent="-4572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4 строки в каждой строфе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F104F4-01E1-4630-9104-5735863AEFFF}"/>
              </a:ext>
            </a:extLst>
          </p:cNvPr>
          <p:cNvSpPr txBox="1"/>
          <p:nvPr/>
        </p:nvSpPr>
        <p:spPr>
          <a:xfrm>
            <a:off x="6096000" y="4142845"/>
            <a:ext cx="3097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(четверостишье)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13" grpId="0"/>
      <p:bldP spid="15" grpId="0"/>
      <p:bldP spid="17" grpId="0"/>
      <p:bldP spid="19" grpId="0"/>
      <p:bldP spid="2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9694BD6-C318-42D7-9A14-0CA5AD68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" y="125779"/>
            <a:ext cx="9909663" cy="66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9D993-5929-4EE3-AA86-9473D3E2C2DF}"/>
              </a:ext>
            </a:extLst>
          </p:cNvPr>
          <p:cNvSpPr txBox="1"/>
          <p:nvPr/>
        </p:nvSpPr>
        <p:spPr>
          <a:xfrm>
            <a:off x="2251588" y="646187"/>
            <a:ext cx="1052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Парус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E764E-0EEC-4F1B-9DD5-A0B13CE9AF4B}"/>
              </a:ext>
            </a:extLst>
          </p:cNvPr>
          <p:cNvSpPr txBox="1"/>
          <p:nvPr/>
        </p:nvSpPr>
        <p:spPr>
          <a:xfrm>
            <a:off x="973678" y="1107852"/>
            <a:ext cx="4090219" cy="464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Белеет парус одинокой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тумане моря голубом!..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ищет он в стране далекой?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кинул он в краю родном?..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Играют волны — ветер свищет,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мачта гнется и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скрыпит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Увы! он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ищет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от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бежит!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ним струя светлей лазури,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ним луч солнца золотой…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он, мятежный, просит бури,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в бурях есть покой!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F8229FE0-178B-4809-88FE-68A315B8EB1C}"/>
              </a:ext>
            </a:extLst>
          </p:cNvPr>
          <p:cNvSpPr/>
          <p:nvPr/>
        </p:nvSpPr>
        <p:spPr>
          <a:xfrm>
            <a:off x="5928510" y="1292530"/>
            <a:ext cx="3323645" cy="1120877"/>
          </a:xfrm>
          <a:prstGeom prst="wedgeRoundRectCallout">
            <a:avLst>
              <a:gd name="adj1" fmla="val -63827"/>
              <a:gd name="adj2" fmla="val -6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«парус  одинокий»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«море голубое»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ищет в стране далёкой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кинул в краю родном»</a:t>
            </a:r>
            <a:endParaRPr lang="ru-RU" sz="1800" dirty="0"/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A55119E8-B489-4305-858B-9CD5275065BC}"/>
              </a:ext>
            </a:extLst>
          </p:cNvPr>
          <p:cNvSpPr/>
          <p:nvPr/>
        </p:nvSpPr>
        <p:spPr>
          <a:xfrm>
            <a:off x="5928509" y="2750564"/>
            <a:ext cx="3323645" cy="1224691"/>
          </a:xfrm>
          <a:prstGeom prst="wedgeRoundRectCallout">
            <a:avLst>
              <a:gd name="adj1" fmla="val -66120"/>
              <a:gd name="adj2" fmla="val 46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«волны, ветер»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ачта гнётся, скрипит»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частия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ищет»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«не от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счастия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бежит»</a:t>
            </a:r>
            <a:endParaRPr lang="ru-RU" sz="1800" dirty="0"/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3E0B430A-324B-474E-97FD-F81436DBFD30}"/>
              </a:ext>
            </a:extLst>
          </p:cNvPr>
          <p:cNvSpPr/>
          <p:nvPr/>
        </p:nvSpPr>
        <p:spPr>
          <a:xfrm>
            <a:off x="5995386" y="4390434"/>
            <a:ext cx="3323645" cy="1120877"/>
          </a:xfrm>
          <a:prstGeom prst="wedgeRoundRectCallout">
            <a:avLst>
              <a:gd name="adj1" fmla="val -66559"/>
              <a:gd name="adj2" fmla="val 63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«струя, светлей лазури»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«луч золотой»</a:t>
            </a:r>
            <a:endParaRPr lang="ru-RU" sz="1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мятежный, просит бури»</a:t>
            </a:r>
            <a:b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F132B6-D6CF-4DC3-9A81-F42A1840FBEE}"/>
              </a:ext>
            </a:extLst>
          </p:cNvPr>
          <p:cNvSpPr/>
          <p:nvPr/>
        </p:nvSpPr>
        <p:spPr>
          <a:xfrm>
            <a:off x="9155876" y="4950873"/>
            <a:ext cx="2854025" cy="1347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</a:p>
          <a:p>
            <a:pPr algn="ctr"/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скрытое сравнение</a:t>
            </a:r>
            <a:endParaRPr lang="ru-RU" b="1" i="1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6EBAF43-609B-4B94-907A-87065D6B4A2C}"/>
              </a:ext>
            </a:extLst>
          </p:cNvPr>
          <p:cNvSpPr/>
          <p:nvPr/>
        </p:nvSpPr>
        <p:spPr>
          <a:xfrm>
            <a:off x="8959090" y="559450"/>
            <a:ext cx="2983888" cy="12272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none" strike="noStrike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Эпитет</a:t>
            </a:r>
            <a:r>
              <a:rPr lang="ru-RU" sz="2400" b="1" i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образное определение</a:t>
            </a:r>
            <a:endParaRPr lang="ru-RU" sz="24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8444B5-FC07-4DDA-A571-215B8C396243}"/>
              </a:ext>
            </a:extLst>
          </p:cNvPr>
          <p:cNvSpPr/>
          <p:nvPr/>
        </p:nvSpPr>
        <p:spPr>
          <a:xfrm>
            <a:off x="9026013" y="2123877"/>
            <a:ext cx="2983888" cy="23933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Олицетворение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</a:t>
            </a:r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человеческих качеств на неодушевлённые предметы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978B44-1DE1-405F-90E1-43E8A08D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" y="2394139"/>
            <a:ext cx="7003359" cy="4291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1DA77-62B1-488B-82A2-ADDF7872B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37" y="339642"/>
            <a:ext cx="2882996" cy="5016865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5708CA52-0638-407A-A0AD-BC41A856166A}"/>
              </a:ext>
            </a:extLst>
          </p:cNvPr>
          <p:cNvSpPr/>
          <p:nvPr/>
        </p:nvSpPr>
        <p:spPr>
          <a:xfrm>
            <a:off x="6842920" y="556536"/>
            <a:ext cx="4759404" cy="1620710"/>
          </a:xfrm>
          <a:prstGeom prst="wedgeRoundRectCallout">
            <a:avLst>
              <a:gd name="adj1" fmla="val -95210"/>
              <a:gd name="adj2" fmla="val -27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композиция?</a:t>
            </a:r>
            <a:endParaRPr lang="ru-RU" sz="4800" dirty="0"/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21BA2537-4B32-4BDA-8C6D-0248B1F17527}"/>
              </a:ext>
            </a:extLst>
          </p:cNvPr>
          <p:cNvSpPr/>
          <p:nvPr/>
        </p:nvSpPr>
        <p:spPr>
          <a:xfrm>
            <a:off x="6606887" y="2864248"/>
            <a:ext cx="5371595" cy="973393"/>
          </a:xfrm>
          <a:prstGeom prst="wedgeRoundRectCallout">
            <a:avLst>
              <a:gd name="adj1" fmla="val -77942"/>
              <a:gd name="adj2" fmla="val -667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строфа?</a:t>
            </a:r>
            <a:endParaRPr lang="ru-RU" sz="4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2DCA78C-D1F7-4529-AC63-EF4E2F26F4FA}"/>
              </a:ext>
            </a:extLst>
          </p:cNvPr>
          <p:cNvSpPr/>
          <p:nvPr/>
        </p:nvSpPr>
        <p:spPr>
          <a:xfrm>
            <a:off x="7000568" y="651127"/>
            <a:ext cx="4257627" cy="13961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КОМПОЗИ́ЦИЯ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построение литературного произведения, его структура.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ED4E924-7327-4B96-B87B-BB611D0D6AF3}"/>
              </a:ext>
            </a:extLst>
          </p:cNvPr>
          <p:cNvSpPr/>
          <p:nvPr/>
        </p:nvSpPr>
        <p:spPr>
          <a:xfrm>
            <a:off x="6606887" y="2410245"/>
            <a:ext cx="5371595" cy="20375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СТРОФА́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группа стихов с определённым количеством строк. Строфы повторяются на протяжении всего стихотворного произведения.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600EBA12-3649-464C-8AED-13C4C5656246}"/>
              </a:ext>
            </a:extLst>
          </p:cNvPr>
          <p:cNvSpPr/>
          <p:nvPr/>
        </p:nvSpPr>
        <p:spPr>
          <a:xfrm>
            <a:off x="6396184" y="4719931"/>
            <a:ext cx="5582298" cy="1723550"/>
          </a:xfrm>
          <a:prstGeom prst="wedgeRoundRectCallout">
            <a:avLst>
              <a:gd name="adj1" fmla="val -56190"/>
              <a:gd name="adj2" fmla="val -401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4000" spc="-55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Композиция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стихотворения «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Парус» представляет из себя три строфы, по 4 строки в каждой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9694BD6-C318-42D7-9A14-0CA5AD68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" y="125779"/>
            <a:ext cx="9909663" cy="66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9D993-5929-4EE3-AA86-9473D3E2C2DF}"/>
              </a:ext>
            </a:extLst>
          </p:cNvPr>
          <p:cNvSpPr txBox="1"/>
          <p:nvPr/>
        </p:nvSpPr>
        <p:spPr>
          <a:xfrm>
            <a:off x="2251588" y="646187"/>
            <a:ext cx="1052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Парус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E764E-0EEC-4F1B-9DD5-A0B13CE9AF4B}"/>
              </a:ext>
            </a:extLst>
          </p:cNvPr>
          <p:cNvSpPr txBox="1"/>
          <p:nvPr/>
        </p:nvSpPr>
        <p:spPr>
          <a:xfrm>
            <a:off x="973678" y="1107852"/>
            <a:ext cx="4090219" cy="464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Белеет парус одинокой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тумане моря голубом!..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ищет он в стране далекой?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кинул он в краю родном?..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Играют волны — ветер свищет,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мачта гнется и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скрыпит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Увы! он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ищет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от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бежит!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ним струя светлей лазури,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ним луч солнца золотой…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он, мятежный, просит бури,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в бурях есть покой!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F8229FE0-178B-4809-88FE-68A315B8EB1C}"/>
              </a:ext>
            </a:extLst>
          </p:cNvPr>
          <p:cNvSpPr/>
          <p:nvPr/>
        </p:nvSpPr>
        <p:spPr>
          <a:xfrm>
            <a:off x="5928510" y="1292530"/>
            <a:ext cx="3323645" cy="1120877"/>
          </a:xfrm>
          <a:prstGeom prst="wedgeRoundRectCallout">
            <a:avLst>
              <a:gd name="adj1" fmla="val -63827"/>
              <a:gd name="adj2" fmla="val -6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«парус  одинокий»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«море голубое»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ищет в стране далёкой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кинул в краю родном»</a:t>
            </a:r>
            <a:endParaRPr lang="ru-RU" sz="1800" dirty="0"/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A55119E8-B489-4305-858B-9CD5275065BC}"/>
              </a:ext>
            </a:extLst>
          </p:cNvPr>
          <p:cNvSpPr/>
          <p:nvPr/>
        </p:nvSpPr>
        <p:spPr>
          <a:xfrm>
            <a:off x="5928509" y="2750564"/>
            <a:ext cx="3323645" cy="1224691"/>
          </a:xfrm>
          <a:prstGeom prst="wedgeRoundRectCallout">
            <a:avLst>
              <a:gd name="adj1" fmla="val -66120"/>
              <a:gd name="adj2" fmla="val 46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«волны, ветер»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ачта гнётся, скрипит»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частия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ищет»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«не от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счастия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бежит»</a:t>
            </a:r>
            <a:endParaRPr lang="ru-RU" sz="1800" dirty="0"/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3E0B430A-324B-474E-97FD-F81436DBFD30}"/>
              </a:ext>
            </a:extLst>
          </p:cNvPr>
          <p:cNvSpPr/>
          <p:nvPr/>
        </p:nvSpPr>
        <p:spPr>
          <a:xfrm>
            <a:off x="5995386" y="4390434"/>
            <a:ext cx="3323645" cy="1120877"/>
          </a:xfrm>
          <a:prstGeom prst="wedgeRoundRectCallout">
            <a:avLst>
              <a:gd name="adj1" fmla="val -66559"/>
              <a:gd name="adj2" fmla="val 63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«струя, светлей лазури»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«луч золотой»</a:t>
            </a:r>
            <a:endParaRPr lang="ru-RU" sz="1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мятежный, просит бури»</a:t>
            </a:r>
            <a:br>
              <a:rPr lang="ru-RU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FF132B6-D6CF-4DC3-9A81-F42A1840FBEE}"/>
              </a:ext>
            </a:extLst>
          </p:cNvPr>
          <p:cNvSpPr/>
          <p:nvPr/>
        </p:nvSpPr>
        <p:spPr>
          <a:xfrm>
            <a:off x="9155876" y="4950873"/>
            <a:ext cx="2854025" cy="1347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</a:p>
          <a:p>
            <a:pPr algn="ctr"/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скрытое сравнение</a:t>
            </a:r>
            <a:endParaRPr lang="ru-RU" b="1" i="1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6EBAF43-609B-4B94-907A-87065D6B4A2C}"/>
              </a:ext>
            </a:extLst>
          </p:cNvPr>
          <p:cNvSpPr/>
          <p:nvPr/>
        </p:nvSpPr>
        <p:spPr>
          <a:xfrm>
            <a:off x="8959090" y="559450"/>
            <a:ext cx="2983888" cy="12272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none" strike="noStrike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Эпитет</a:t>
            </a:r>
            <a:r>
              <a:rPr lang="ru-RU" sz="2400" b="1" i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образное определение</a:t>
            </a:r>
            <a:endParaRPr lang="ru-RU" sz="24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8444B5-FC07-4DDA-A571-215B8C396243}"/>
              </a:ext>
            </a:extLst>
          </p:cNvPr>
          <p:cNvSpPr/>
          <p:nvPr/>
        </p:nvSpPr>
        <p:spPr>
          <a:xfrm>
            <a:off x="9026013" y="2123877"/>
            <a:ext cx="2983888" cy="23933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Олицетворение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</a:t>
            </a:r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человеческих качеств на неодушевлённые предметы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русник_на_закате_-_Sailboat_at_sunset">
            <a:hlinkClick r:id="" action="ppaction://media"/>
            <a:extLst>
              <a:ext uri="{FF2B5EF4-FFF2-40B4-BE49-F238E27FC236}">
                <a16:creationId xmlns:a16="http://schemas.microsoft.com/office/drawing/2014/main" id="{C4693C23-8DDE-4198-A83F-CA63A62DA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41" y="174522"/>
            <a:ext cx="11710219" cy="6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1268411-B77E-46BE-AA4B-610820AD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" y="125779"/>
            <a:ext cx="9909663" cy="66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565A4-28DD-4827-9F14-3FCA73597A60}"/>
              </a:ext>
            </a:extLst>
          </p:cNvPr>
          <p:cNvSpPr txBox="1"/>
          <p:nvPr/>
        </p:nvSpPr>
        <p:spPr>
          <a:xfrm>
            <a:off x="5604387" y="1009530"/>
            <a:ext cx="3982065" cy="464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Белеет парус одинокой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тумане моря голубом!..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ищет он в стране далекой?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кинул он в краю родном?..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Играют волны — ветер свищет,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мачта гнется и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скрыпит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Увы! он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ищет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 от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счастия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бежит!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8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 ним струя светлей лазури,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ним луч солнца золотой…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он, мятежный, просит бури,</a:t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будто в бурях есть покой!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4F9402C7-9764-4330-BABE-C7664285CC72}"/>
              </a:ext>
            </a:extLst>
          </p:cNvPr>
          <p:cNvSpPr/>
          <p:nvPr/>
        </p:nvSpPr>
        <p:spPr>
          <a:xfrm>
            <a:off x="9586452" y="639098"/>
            <a:ext cx="2340077" cy="3952567"/>
          </a:xfrm>
          <a:prstGeom prst="wedgeRoundRectCallout">
            <a:avLst>
              <a:gd name="adj1" fmla="val -77092"/>
              <a:gd name="adj2" fmla="val 316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стихотворение «Парус», вклеить в тетрадь определения: композиция, строфа</a:t>
            </a:r>
            <a:endParaRPr lang="ru-RU" sz="24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7411B-A321-4F92-A221-3A7D3A44BB7C}"/>
              </a:ext>
            </a:extLst>
          </p:cNvPr>
          <p:cNvSpPr txBox="1"/>
          <p:nvPr/>
        </p:nvSpPr>
        <p:spPr>
          <a:xfrm>
            <a:off x="6862916" y="410185"/>
            <a:ext cx="1170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Парус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2622EA-1A03-47CC-8EB8-3CFFBE6A8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51" y="871850"/>
            <a:ext cx="3763988" cy="50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3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36C0A-7274-4892-8675-CFBDDF06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49" y="341108"/>
            <a:ext cx="5529551" cy="6175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96F7A-E40B-4143-B337-ED974CF7A318}"/>
              </a:ext>
            </a:extLst>
          </p:cNvPr>
          <p:cNvSpPr txBox="1"/>
          <p:nvPr/>
        </p:nvSpPr>
        <p:spPr>
          <a:xfrm>
            <a:off x="6518788" y="601067"/>
            <a:ext cx="480797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Юрьевич Лермонтов </a:t>
            </a:r>
          </a:p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(1814–1841) </a:t>
            </a:r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поэт, писатель, художник</a:t>
            </a:r>
          </a:p>
        </p:txBody>
      </p:sp>
    </p:spTree>
    <p:extLst>
      <p:ext uri="{BB962C8B-B14F-4D97-AF65-F5344CB8AC3E}">
        <p14:creationId xmlns:p14="http://schemas.microsoft.com/office/powerpoint/2010/main" val="189129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8E794D2-ADA3-4B51-804F-FE7DF4B72FF5}"/>
              </a:ext>
            </a:extLst>
          </p:cNvPr>
          <p:cNvGrpSpPr/>
          <p:nvPr/>
        </p:nvGrpSpPr>
        <p:grpSpPr>
          <a:xfrm>
            <a:off x="551507" y="394982"/>
            <a:ext cx="11249373" cy="6068036"/>
            <a:chOff x="561339" y="376605"/>
            <a:chExt cx="11249373" cy="606803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" name="Облачко с текстом: прямоугольное со скругленными углами 1">
              <a:extLst>
                <a:ext uri="{FF2B5EF4-FFF2-40B4-BE49-F238E27FC236}">
                  <a16:creationId xmlns:a16="http://schemas.microsoft.com/office/drawing/2014/main" id="{2A3996A2-9855-4CD7-8D5D-0677404E9530}"/>
                </a:ext>
              </a:extLst>
            </p:cNvPr>
            <p:cNvSpPr/>
            <p:nvPr/>
          </p:nvSpPr>
          <p:spPr>
            <a:xfrm>
              <a:off x="7068984" y="399072"/>
              <a:ext cx="4537710" cy="1432560"/>
            </a:xfrm>
            <a:prstGeom prst="wedgeRoundRectCallout">
              <a:avLst>
                <a:gd name="adj1" fmla="val -43556"/>
                <a:gd name="adj2" fmla="val 87084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Эта статная пожилая женщина, поставила будущего поэта на ноги, окружила такой несказанной любовью и заботой, на которую способна только…</a:t>
              </a:r>
              <a:endParaRPr lang="ru-RU" sz="1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Облачко с текстом: прямоугольное со скругленными углами 2">
              <a:extLst>
                <a:ext uri="{FF2B5EF4-FFF2-40B4-BE49-F238E27FC236}">
                  <a16:creationId xmlns:a16="http://schemas.microsoft.com/office/drawing/2014/main" id="{E59CF111-674B-460A-9F93-6FCC2A241ADB}"/>
                </a:ext>
              </a:extLst>
            </p:cNvPr>
            <p:cNvSpPr/>
            <p:nvPr/>
          </p:nvSpPr>
          <p:spPr>
            <a:xfrm>
              <a:off x="4317389" y="376605"/>
              <a:ext cx="2228850" cy="1101090"/>
            </a:xfrm>
            <a:prstGeom prst="wedgeRoundRectCallout">
              <a:avLst>
                <a:gd name="adj1" fmla="val -1668"/>
                <a:gd name="adj2" fmla="val 132828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В этом году со дня рождения поэта исполнилось…</a:t>
              </a:r>
              <a:endParaRPr lang="ru-RU" sz="1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Облачко с текстом: прямоугольное со скругленными углами 3">
              <a:extLst>
                <a:ext uri="{FF2B5EF4-FFF2-40B4-BE49-F238E27FC236}">
                  <a16:creationId xmlns:a16="http://schemas.microsoft.com/office/drawing/2014/main" id="{B2279234-AEBB-476F-B803-126E23498B6F}"/>
                </a:ext>
              </a:extLst>
            </p:cNvPr>
            <p:cNvSpPr/>
            <p:nvPr/>
          </p:nvSpPr>
          <p:spPr>
            <a:xfrm>
              <a:off x="9212826" y="2139141"/>
              <a:ext cx="2483403" cy="1147173"/>
            </a:xfrm>
            <a:prstGeom prst="wedgeRoundRectCallout">
              <a:avLst>
                <a:gd name="adj1" fmla="val -100738"/>
                <a:gd name="adj2" fmla="val 20818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Детство маленького Мишеля прошло…</a:t>
              </a:r>
              <a:endParaRPr lang="ru-RU" sz="1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Облачко с текстом: прямоугольное со скругленными углами 4">
              <a:extLst>
                <a:ext uri="{FF2B5EF4-FFF2-40B4-BE49-F238E27FC236}">
                  <a16:creationId xmlns:a16="http://schemas.microsoft.com/office/drawing/2014/main" id="{BE8C8ECE-EDF3-4689-80D7-E4E74D3F52E4}"/>
                </a:ext>
              </a:extLst>
            </p:cNvPr>
            <p:cNvSpPr/>
            <p:nvPr/>
          </p:nvSpPr>
          <p:spPr>
            <a:xfrm>
              <a:off x="5192742" y="5301641"/>
              <a:ext cx="3135630" cy="1143000"/>
            </a:xfrm>
            <a:prstGeom prst="wedgeRoundRectCallout">
              <a:avLst>
                <a:gd name="adj1" fmla="val -4903"/>
                <a:gd name="adj2" fmla="val -196646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5. В детстве вместе с бабушкой будущий поэт часто бывал на …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Облачко с текстом: прямоугольное со скругленными углами 5">
              <a:extLst>
                <a:ext uri="{FF2B5EF4-FFF2-40B4-BE49-F238E27FC236}">
                  <a16:creationId xmlns:a16="http://schemas.microsoft.com/office/drawing/2014/main" id="{3F56F279-897E-4786-816A-7920078588C9}"/>
                </a:ext>
              </a:extLst>
            </p:cNvPr>
            <p:cNvSpPr/>
            <p:nvPr/>
          </p:nvSpPr>
          <p:spPr>
            <a:xfrm>
              <a:off x="1553681" y="5170171"/>
              <a:ext cx="3356610" cy="1143000"/>
            </a:xfrm>
            <a:prstGeom prst="wedgeRoundRectCallout">
              <a:avLst>
                <a:gd name="adj1" fmla="val 58373"/>
                <a:gd name="adj2" fmla="val -194284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 Настоящая слава пришла к нему в 1837 году, когда он написал стихотворение…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Облачко с текстом: прямоугольное со скругленными углами 6">
              <a:extLst>
                <a:ext uri="{FF2B5EF4-FFF2-40B4-BE49-F238E27FC236}">
                  <a16:creationId xmlns:a16="http://schemas.microsoft.com/office/drawing/2014/main" id="{C9D153F2-5C3C-4E55-9BEF-FBF769859BFA}"/>
                </a:ext>
              </a:extLst>
            </p:cNvPr>
            <p:cNvSpPr/>
            <p:nvPr/>
          </p:nvSpPr>
          <p:spPr>
            <a:xfrm>
              <a:off x="561340" y="3608325"/>
              <a:ext cx="2964180" cy="1173480"/>
            </a:xfrm>
            <a:prstGeom prst="wedgeRoundRectCallout">
              <a:avLst>
                <a:gd name="adj1" fmla="val 90639"/>
                <a:gd name="adj2" fmla="val -79166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7. Много работал над своими произведениями, в том числе активно занимался…</a:t>
              </a:r>
              <a:endPara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8" name="Облачко с текстом: прямоугольное со скругленными углами 7">
              <a:extLst>
                <a:ext uri="{FF2B5EF4-FFF2-40B4-BE49-F238E27FC236}">
                  <a16:creationId xmlns:a16="http://schemas.microsoft.com/office/drawing/2014/main" id="{36FEF0D1-40C1-441C-89E0-7B2363F6B792}"/>
                </a:ext>
              </a:extLst>
            </p:cNvPr>
            <p:cNvSpPr/>
            <p:nvPr/>
          </p:nvSpPr>
          <p:spPr>
            <a:xfrm>
              <a:off x="572606" y="2059467"/>
              <a:ext cx="2813472" cy="1367790"/>
            </a:xfrm>
            <a:prstGeom prst="wedgeRoundRectCallout">
              <a:avLst>
                <a:gd name="adj1" fmla="val 98271"/>
                <a:gd name="adj2" fmla="val 16627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8. Смертельная дуэль состоялась у подножия горы Машук…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Облачко с текстом: прямоугольное со скругленными углами 8">
              <a:extLst>
                <a:ext uri="{FF2B5EF4-FFF2-40B4-BE49-F238E27FC236}">
                  <a16:creationId xmlns:a16="http://schemas.microsoft.com/office/drawing/2014/main" id="{4C6E9EA3-A88A-406F-9874-AC542510D1C1}"/>
                </a:ext>
              </a:extLst>
            </p:cNvPr>
            <p:cNvSpPr/>
            <p:nvPr/>
          </p:nvSpPr>
          <p:spPr>
            <a:xfrm>
              <a:off x="561339" y="376605"/>
              <a:ext cx="3079947" cy="1485479"/>
            </a:xfrm>
            <a:prstGeom prst="wedgeRoundRectCallout">
              <a:avLst>
                <a:gd name="adj1" fmla="val 89364"/>
                <a:gd name="adj2" fmla="val 86971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800"/>
                </a:spcAft>
              </a:pPr>
              <a:r>
                <a:rPr lang="ru-RU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 Произведения </a:t>
              </a:r>
            </a:p>
            <a:p>
              <a:pPr>
                <a:spcAft>
                  <a:spcPts val="800"/>
                </a:spcAft>
              </a:pPr>
              <a:r>
                <a:rPr lang="ru-RU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М. Ю. Лермонтова были экранизированы. Около…</a:t>
              </a:r>
              <a:endParaRPr lang="ru-RU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Облачко с текстом: прямоугольное со скругленными углами 9">
              <a:extLst>
                <a:ext uri="{FF2B5EF4-FFF2-40B4-BE49-F238E27FC236}">
                  <a16:creationId xmlns:a16="http://schemas.microsoft.com/office/drawing/2014/main" id="{2881B12D-E81B-4BB3-9D5B-1299AAAC5298}"/>
                </a:ext>
              </a:extLst>
            </p:cNvPr>
            <p:cNvSpPr/>
            <p:nvPr/>
          </p:nvSpPr>
          <p:spPr>
            <a:xfrm>
              <a:off x="8328372" y="3747528"/>
              <a:ext cx="3482340" cy="1527125"/>
            </a:xfrm>
            <a:prstGeom prst="wedgeRoundRectCallout">
              <a:avLst>
                <a:gd name="adj1" fmla="val -61403"/>
                <a:gd name="adj2" fmla="val -75060"/>
                <a:gd name="adj3" fmla="val 16667"/>
              </a:avLst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Лермонтов получает прекрасное домашнее образование: он также свободно, как русским владел…</a:t>
              </a:r>
              <a:endPara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4FBEFD3A-C491-48DC-931E-F3EBACB76AAF}"/>
                </a:ext>
              </a:extLst>
            </p:cNvPr>
            <p:cNvSpPr/>
            <p:nvPr/>
          </p:nvSpPr>
          <p:spPr>
            <a:xfrm>
              <a:off x="4481236" y="2231775"/>
              <a:ext cx="3482340" cy="1500188"/>
            </a:xfrm>
            <a:prstGeom prst="roundRect">
              <a:avLst/>
            </a:prstGeom>
            <a:grp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Михаил Юрьевич Лермонтов</a:t>
              </a:r>
            </a:p>
            <a:p>
              <a:pPr algn="ctr"/>
              <a:r>
                <a:rPr lang="ru-RU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(1814–1841)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A068F931-C49F-4CD1-9C6D-B570DBB2050B}"/>
                    </a:ext>
                  </a:extLst>
                </p14:cNvPr>
                <p14:cNvContentPartPr/>
                <p14:nvPr/>
              </p14:nvContentPartPr>
              <p14:xfrm>
                <a:off x="6558097" y="766668"/>
                <a:ext cx="360" cy="36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A068F931-C49F-4CD1-9C6D-B570DBB2050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40457" y="7490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5770D543-0637-449B-A4BF-2FC0CF113584}"/>
                    </a:ext>
                  </a:extLst>
                </p14:cNvPr>
                <p14:cNvContentPartPr/>
                <p14:nvPr/>
              </p14:nvContentPartPr>
              <p14:xfrm>
                <a:off x="6528577" y="766668"/>
                <a:ext cx="360" cy="36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5770D543-0637-449B-A4BF-2FC0CF11358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10577" y="7490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AE49BEB3-6862-4193-8862-F4413C88E324}"/>
                    </a:ext>
                  </a:extLst>
                </p14:cNvPr>
                <p14:cNvContentPartPr/>
                <p14:nvPr/>
              </p14:nvContentPartPr>
              <p14:xfrm>
                <a:off x="6046897" y="776748"/>
                <a:ext cx="360" cy="36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AE49BEB3-6862-4193-8862-F4413C88E3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28897" y="7587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4F72151B-659E-4324-AC3A-DEFB9DB3C1E1}"/>
                    </a:ext>
                  </a:extLst>
                </p14:cNvPr>
                <p14:cNvContentPartPr/>
                <p14:nvPr/>
              </p14:nvContentPartPr>
              <p14:xfrm>
                <a:off x="5869777" y="393348"/>
                <a:ext cx="360" cy="36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4F72151B-659E-4324-AC3A-DEFB9DB3C1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51777" y="3753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0E2EE4C-C906-46A0-9EBD-327A15C59615}"/>
                </a:ext>
              </a:extLst>
            </p:cNvPr>
            <p:cNvGrpSpPr/>
            <p:nvPr/>
          </p:nvGrpSpPr>
          <p:grpSpPr>
            <a:xfrm>
              <a:off x="1749937" y="481548"/>
              <a:ext cx="39960" cy="49680"/>
              <a:chOff x="1749937" y="481548"/>
              <a:chExt cx="39960" cy="49680"/>
            </a:xfrm>
            <a:grpFill/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">
                <p14:nvContentPartPr>
                  <p14:cNvPr id="17" name="Рукописный ввод 16">
                    <a:extLst>
                      <a:ext uri="{FF2B5EF4-FFF2-40B4-BE49-F238E27FC236}">
                        <a16:creationId xmlns:a16="http://schemas.microsoft.com/office/drawing/2014/main" id="{97B2F7A1-0BB3-4A70-8A81-ADAC64D7FA70}"/>
                      </a:ext>
                    </a:extLst>
                  </p14:cNvPr>
                  <p14:cNvContentPartPr/>
                  <p14:nvPr/>
                </p14:nvContentPartPr>
                <p14:xfrm>
                  <a:off x="1749937" y="530868"/>
                  <a:ext cx="360" cy="360"/>
                </p14:xfrm>
              </p:contentPart>
            </mc:Choice>
            <mc:Fallback xmlns="">
              <p:pic>
                <p:nvPicPr>
                  <p:cNvPr id="17" name="Рукописный ввод 16">
                    <a:extLst>
                      <a:ext uri="{FF2B5EF4-FFF2-40B4-BE49-F238E27FC236}">
                        <a16:creationId xmlns:a16="http://schemas.microsoft.com/office/drawing/2014/main" id="{97B2F7A1-0BB3-4A70-8A81-ADAC64D7FA7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732297" y="51286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">
                <p14:nvContentPartPr>
                  <p14:cNvPr id="18" name="Рукописный ввод 17">
                    <a:extLst>
                      <a:ext uri="{FF2B5EF4-FFF2-40B4-BE49-F238E27FC236}">
                        <a16:creationId xmlns:a16="http://schemas.microsoft.com/office/drawing/2014/main" id="{C93DE558-2194-4D34-89CD-447D2D6F389E}"/>
                      </a:ext>
                    </a:extLst>
                  </p14:cNvPr>
                  <p14:cNvContentPartPr/>
                  <p14:nvPr/>
                </p14:nvContentPartPr>
                <p14:xfrm>
                  <a:off x="1749937" y="511428"/>
                  <a:ext cx="360" cy="360"/>
                </p14:xfrm>
              </p:contentPart>
            </mc:Choice>
            <mc:Fallback xmlns="">
              <p:pic>
                <p:nvPicPr>
                  <p:cNvPr id="18" name="Рукописный ввод 17">
                    <a:extLst>
                      <a:ext uri="{FF2B5EF4-FFF2-40B4-BE49-F238E27FC236}">
                        <a16:creationId xmlns:a16="http://schemas.microsoft.com/office/drawing/2014/main" id="{C93DE558-2194-4D34-89CD-447D2D6F389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732297" y="49342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D88C0388-133F-4E1F-8071-4753BCD457D2}"/>
                      </a:ext>
                    </a:extLst>
                  </p14:cNvPr>
                  <p14:cNvContentPartPr/>
                  <p14:nvPr/>
                </p14:nvContentPartPr>
                <p14:xfrm>
                  <a:off x="1749937" y="511428"/>
                  <a:ext cx="360" cy="36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D88C0388-133F-4E1F-8071-4753BCD457D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732297" y="49342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20" name="Рукописный ввод 19">
                    <a:extLst>
                      <a:ext uri="{FF2B5EF4-FFF2-40B4-BE49-F238E27FC236}">
                        <a16:creationId xmlns:a16="http://schemas.microsoft.com/office/drawing/2014/main" id="{0236F259-30EF-4F90-8C6A-4AFAB6E15F71}"/>
                      </a:ext>
                    </a:extLst>
                  </p14:cNvPr>
                  <p14:cNvContentPartPr/>
                  <p14:nvPr/>
                </p14:nvContentPartPr>
                <p14:xfrm>
                  <a:off x="1789537" y="481548"/>
                  <a:ext cx="360" cy="360"/>
                </p14:xfrm>
              </p:contentPart>
            </mc:Choice>
            <mc:Fallback xmlns="">
              <p:pic>
                <p:nvPicPr>
                  <p:cNvPr id="20" name="Рукописный ввод 19">
                    <a:extLst>
                      <a:ext uri="{FF2B5EF4-FFF2-40B4-BE49-F238E27FC236}">
                        <a16:creationId xmlns:a16="http://schemas.microsoft.com/office/drawing/2014/main" id="{0236F259-30EF-4F90-8C6A-4AFAB6E15F7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771537" y="46390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23F5D84-4C4C-4671-93F5-FEA1B56D718D}"/>
                </a:ext>
              </a:extLst>
            </p:cNvPr>
            <p:cNvGrpSpPr/>
            <p:nvPr/>
          </p:nvGrpSpPr>
          <p:grpSpPr>
            <a:xfrm>
              <a:off x="6046897" y="2418708"/>
              <a:ext cx="49320" cy="108360"/>
              <a:chOff x="6046897" y="2418708"/>
              <a:chExt cx="49320" cy="108360"/>
            </a:xfrm>
            <a:grpFill/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C6509159-1607-47FB-9AA3-931301624BBF}"/>
                      </a:ext>
                    </a:extLst>
                  </p14:cNvPr>
                  <p14:cNvContentPartPr/>
                  <p14:nvPr/>
                </p14:nvContentPartPr>
                <p14:xfrm>
                  <a:off x="6095857" y="2526708"/>
                  <a:ext cx="360" cy="36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C6509159-1607-47FB-9AA3-931301624BB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078217" y="250906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AD5E0269-152E-4AF0-980E-9938FE560E88}"/>
                      </a:ext>
                    </a:extLst>
                  </p14:cNvPr>
                  <p14:cNvContentPartPr/>
                  <p14:nvPr/>
                </p14:nvContentPartPr>
                <p14:xfrm>
                  <a:off x="6046897" y="2418708"/>
                  <a:ext cx="360" cy="36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D5E0269-152E-4AF0-980E-9938FE560E88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028897" y="240070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24" name="Рукописный ввод 23">
                    <a:extLst>
                      <a:ext uri="{FF2B5EF4-FFF2-40B4-BE49-F238E27FC236}">
                        <a16:creationId xmlns:a16="http://schemas.microsoft.com/office/drawing/2014/main" id="{0E23D4B2-0F58-469F-A87F-B5B337B0512C}"/>
                      </a:ext>
                    </a:extLst>
                  </p14:cNvPr>
                  <p14:cNvContentPartPr/>
                  <p14:nvPr/>
                </p14:nvContentPartPr>
                <p14:xfrm>
                  <a:off x="6046897" y="2418708"/>
                  <a:ext cx="360" cy="360"/>
                </p14:xfrm>
              </p:contentPart>
            </mc:Choice>
            <mc:Fallback xmlns="">
              <p:pic>
                <p:nvPicPr>
                  <p:cNvPr id="24" name="Рукописный ввод 23">
                    <a:extLst>
                      <a:ext uri="{FF2B5EF4-FFF2-40B4-BE49-F238E27FC236}">
                        <a16:creationId xmlns:a16="http://schemas.microsoft.com/office/drawing/2014/main" id="{0E23D4B2-0F58-469F-A87F-B5B337B0512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028897" y="240070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D51F9B76-423D-4182-9D56-070938B59226}"/>
              </a:ext>
            </a:extLst>
          </p:cNvPr>
          <p:cNvSpPr/>
          <p:nvPr/>
        </p:nvSpPr>
        <p:spPr>
          <a:xfrm>
            <a:off x="4406962" y="492105"/>
            <a:ext cx="2030039" cy="906844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209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DF1D63B-201D-4997-A677-3079D95F87B4}"/>
              </a:ext>
            </a:extLst>
          </p:cNvPr>
          <p:cNvSpPr/>
          <p:nvPr/>
        </p:nvSpPr>
        <p:spPr>
          <a:xfrm>
            <a:off x="9292035" y="2250152"/>
            <a:ext cx="2304827" cy="991218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имении бабушки в Тарханах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B862B42-6E98-4508-87A4-4760809C169A}"/>
              </a:ext>
            </a:extLst>
          </p:cNvPr>
          <p:cNvSpPr/>
          <p:nvPr/>
        </p:nvSpPr>
        <p:spPr>
          <a:xfrm>
            <a:off x="7144040" y="519187"/>
            <a:ext cx="4295989" cy="1229084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абушка –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Елизавета Алексеевна Арсеньева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CC06ECB-0527-47A0-B365-4054FFA713D4}"/>
              </a:ext>
            </a:extLst>
          </p:cNvPr>
          <p:cNvSpPr/>
          <p:nvPr/>
        </p:nvSpPr>
        <p:spPr>
          <a:xfrm>
            <a:off x="8581292" y="3888712"/>
            <a:ext cx="3015570" cy="1268554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французским и немецким языками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2ACF880-3687-4EF4-BF9E-28183B148E0F}"/>
              </a:ext>
            </a:extLst>
          </p:cNvPr>
          <p:cNvSpPr/>
          <p:nvPr/>
        </p:nvSpPr>
        <p:spPr>
          <a:xfrm>
            <a:off x="5435077" y="5426111"/>
            <a:ext cx="2518667" cy="939784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Кавказе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C9AE486-F303-4C18-A9B2-5688E7705134}"/>
              </a:ext>
            </a:extLst>
          </p:cNvPr>
          <p:cNvSpPr/>
          <p:nvPr/>
        </p:nvSpPr>
        <p:spPr>
          <a:xfrm>
            <a:off x="1637062" y="5286599"/>
            <a:ext cx="3170184" cy="942042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«Смерть поэта»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A7333DD-92AA-4D6E-86A0-A16125D27B4F}"/>
              </a:ext>
            </a:extLst>
          </p:cNvPr>
          <p:cNvSpPr/>
          <p:nvPr/>
        </p:nvSpPr>
        <p:spPr>
          <a:xfrm>
            <a:off x="629005" y="2205657"/>
            <a:ext cx="2627017" cy="1113012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июля 1841 года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CB372A0-3C67-4405-87F2-89CC8EEF816F}"/>
              </a:ext>
            </a:extLst>
          </p:cNvPr>
          <p:cNvSpPr/>
          <p:nvPr/>
        </p:nvSpPr>
        <p:spPr>
          <a:xfrm>
            <a:off x="743757" y="3689492"/>
            <a:ext cx="2397514" cy="1006537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живописью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87F69BB-1222-412D-8C91-0B1CF9D20703}"/>
              </a:ext>
            </a:extLst>
          </p:cNvPr>
          <p:cNvSpPr/>
          <p:nvPr/>
        </p:nvSpPr>
        <p:spPr>
          <a:xfrm>
            <a:off x="605822" y="612395"/>
            <a:ext cx="2886683" cy="1099650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произведений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61A192-9EC9-4708-9C25-09FB36F96598}"/>
              </a:ext>
            </a:extLst>
          </p:cNvPr>
          <p:cNvSpPr txBox="1"/>
          <p:nvPr/>
        </p:nvSpPr>
        <p:spPr>
          <a:xfrm>
            <a:off x="427702" y="310145"/>
            <a:ext cx="113992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«Строфа как элемент композиции в стихотворении М. Ю. Лермонтова «Парус»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2B88DF-CCC9-4AE9-A8DE-5AC0F0BC7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02" y="2521578"/>
            <a:ext cx="6570741" cy="4026277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2B81A393-304F-48FF-ABAA-77B2D77036B7}"/>
              </a:ext>
            </a:extLst>
          </p:cNvPr>
          <p:cNvSpPr/>
          <p:nvPr/>
        </p:nvSpPr>
        <p:spPr>
          <a:xfrm>
            <a:off x="7051663" y="2800847"/>
            <a:ext cx="4845628" cy="3533350"/>
          </a:xfrm>
          <a:prstGeom prst="wedgeRoundRectCallout">
            <a:avLst>
              <a:gd name="adj1" fmla="val -83343"/>
              <a:gd name="adj2" fmla="val -1607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интонация, поэт, темп, композиция, строфа, рифма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5F021-7365-466D-8661-37E8E6BAB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62" y="1640562"/>
            <a:ext cx="2882996" cy="5016865"/>
          </a:xfrm>
          <a:prstGeom prst="rect">
            <a:avLst/>
          </a:prstGeom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5712B8C3-6F84-4D74-8507-7E1CCE17C693}"/>
              </a:ext>
            </a:extLst>
          </p:cNvPr>
          <p:cNvSpPr/>
          <p:nvPr/>
        </p:nvSpPr>
        <p:spPr>
          <a:xfrm>
            <a:off x="6525696" y="3271183"/>
            <a:ext cx="5371595" cy="973393"/>
          </a:xfrm>
          <a:prstGeom prst="wedgeRoundRectCallout">
            <a:avLst>
              <a:gd name="adj1" fmla="val -66960"/>
              <a:gd name="adj2" fmla="val -1022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строфа?</a:t>
            </a:r>
            <a:endParaRPr lang="ru-RU" sz="4800" dirty="0"/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BB965082-FB36-450C-9FB3-3D8FADCC1510}"/>
              </a:ext>
            </a:extLst>
          </p:cNvPr>
          <p:cNvSpPr/>
          <p:nvPr/>
        </p:nvSpPr>
        <p:spPr>
          <a:xfrm>
            <a:off x="7137887" y="4713487"/>
            <a:ext cx="4759404" cy="1620710"/>
          </a:xfrm>
          <a:prstGeom prst="wedgeRoundRectCallout">
            <a:avLst>
              <a:gd name="adj1" fmla="val -75997"/>
              <a:gd name="adj2" fmla="val -6762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композиция?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862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елеет_парус_одинокий_-_Лермонтов___Russian_Poetry_with_English_Translation">
            <a:hlinkClick r:id="" action="ppaction://media"/>
            <a:extLst>
              <a:ext uri="{FF2B5EF4-FFF2-40B4-BE49-F238E27FC236}">
                <a16:creationId xmlns:a16="http://schemas.microsoft.com/office/drawing/2014/main" id="{96285C2C-B408-4DA6-92FA-B201F62DC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31" y="272844"/>
            <a:ext cx="11474245" cy="64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6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ИХАИЛ ЮРЬЕВИЧ ЛЕРМОНТОВ _БЕЛЕЕТ ПАРУС ОДИНОКИЙ..._">
            <a:hlinkClick r:id="" action="ppaction://media"/>
            <a:extLst>
              <a:ext uri="{FF2B5EF4-FFF2-40B4-BE49-F238E27FC236}">
                <a16:creationId xmlns:a16="http://schemas.microsoft.com/office/drawing/2014/main" id="{3BC93A4E-5B69-49A9-B309-9B7393814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720" y="210061"/>
            <a:ext cx="11667306" cy="64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682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B5B94-1A45-43E4-A938-A659C63C0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5" y="270541"/>
            <a:ext cx="11646311" cy="63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8A5ADD-FFF3-424B-9326-0969B4A9F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1" y="1130707"/>
            <a:ext cx="10187508" cy="4340273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187B5536-1FA4-41C9-9EA2-A32E2203B191}"/>
              </a:ext>
            </a:extLst>
          </p:cNvPr>
          <p:cNvSpPr/>
          <p:nvPr/>
        </p:nvSpPr>
        <p:spPr>
          <a:xfrm>
            <a:off x="6912514" y="334596"/>
            <a:ext cx="4807974" cy="1199537"/>
          </a:xfrm>
          <a:prstGeom prst="wedgeRoundRectCallout">
            <a:avLst>
              <a:gd name="adj1" fmla="val -38288"/>
              <a:gd name="adj2" fmla="val 16413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E5DEB50-3A92-4ABE-87BE-8E8DD774D12E}"/>
              </a:ext>
            </a:extLst>
          </p:cNvPr>
          <p:cNvSpPr/>
          <p:nvPr/>
        </p:nvSpPr>
        <p:spPr>
          <a:xfrm>
            <a:off x="881006" y="3251680"/>
            <a:ext cx="10429703" cy="20100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поп на копне, колпак на попе, копна под попом, поп под колпаком.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12183-8B2B-41C7-9033-F5A2007FC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5" y="334596"/>
            <a:ext cx="7101681" cy="29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406570-C373-49B8-A555-B2B004E7E99F}"/>
              </a:ext>
            </a:extLst>
          </p:cNvPr>
          <p:cNvSpPr txBox="1"/>
          <p:nvPr/>
        </p:nvSpPr>
        <p:spPr>
          <a:xfrm>
            <a:off x="8239431" y="245236"/>
            <a:ext cx="37256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 Ю. Лермонтов был талантливым художником. </a:t>
            </a:r>
          </a:p>
          <a:p>
            <a:r>
              <a:rPr lang="ru-RU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нарисовал 13 картин. На одной из них, написанной акварелью в 1828 г., изобразил парусник в море.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C0C38-271E-49FF-9225-7D27190D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2" y="245236"/>
            <a:ext cx="7654506" cy="4965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1976AB-304B-4345-A83B-3993E9F7DF15}"/>
              </a:ext>
            </a:extLst>
          </p:cNvPr>
          <p:cNvSpPr txBox="1"/>
          <p:nvPr/>
        </p:nvSpPr>
        <p:spPr>
          <a:xfrm>
            <a:off x="659539" y="543599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800" i="1" dirty="0">
                <a:solidFill>
                  <a:srgbClr val="333333"/>
                </a:solidFill>
                <a:effectLst/>
                <a:latin typeface="Circe"/>
              </a:rPr>
              <a:t>Морской вид с парусной лодкой. Акварель М. Ю. Лермонтова, 1828 г. </a:t>
            </a:r>
          </a:p>
        </p:txBody>
      </p:sp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9248434E-ACA1-4661-8E80-E0B020FC46C7}"/>
              </a:ext>
            </a:extLst>
          </p:cNvPr>
          <p:cNvSpPr/>
          <p:nvPr/>
        </p:nvSpPr>
        <p:spPr>
          <a:xfrm>
            <a:off x="6597445" y="5211096"/>
            <a:ext cx="5367636" cy="1494504"/>
          </a:xfrm>
          <a:prstGeom prst="wedgeRoundRectCallout">
            <a:avLst>
              <a:gd name="adj1" fmla="val 31738"/>
              <a:gd name="adj2" fmla="val -7234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КОМПОЗИ́ЦИЯ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построение литературного произведения, его структура.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1970</TotalTime>
  <Words>945</Words>
  <Application>Microsoft Office PowerPoint</Application>
  <PresentationFormat>Широкоэкранный</PresentationFormat>
  <Paragraphs>108</Paragraphs>
  <Slides>15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Circe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 Строфа, как элемент композиции в стихотворении М. Ю. Лермонтова «Парус»</dc:title>
  <dc:creator>Алиса</dc:creator>
  <cp:keywords>Презентация. Строфа, как элемент композиции в стихотворении М. Ю. Лермонтова «Парус»</cp:keywords>
  <cp:lastModifiedBy>ProjectSoft</cp:lastModifiedBy>
  <cp:revision>98</cp:revision>
  <dcterms:created xsi:type="dcterms:W3CDTF">2023-12-10T16:17:39Z</dcterms:created>
  <dcterms:modified xsi:type="dcterms:W3CDTF">2025-03-05T11:10:30Z</dcterms:modified>
  <cp:category>Презентация. Строфа, как элемент композиции в стихотворении М. Ю. Лермонтова «Парус»</cp:category>
</cp:coreProperties>
</file>